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68" r:id="rId6"/>
    <p:sldId id="260" r:id="rId7"/>
    <p:sldId id="261" r:id="rId8"/>
    <p:sldId id="262" r:id="rId9"/>
    <p:sldId id="257" r:id="rId10"/>
    <p:sldId id="25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3" autoAdjust="0"/>
  </p:normalViewPr>
  <p:slideViewPr>
    <p:cSldViewPr>
      <p:cViewPr>
        <p:scale>
          <a:sx n="150" d="100"/>
          <a:sy n="150" d="100"/>
        </p:scale>
        <p:origin x="336" y="28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1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6670-3463-460A-BA7C-ECE7B093050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4C466-16F3-4527-8037-C511A90B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0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6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7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7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5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7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0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0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FD409-CC6F-4FB1-AE5B-D9148355A5D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7E415-3543-4A2B-A586-0D33E16D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noandmore.com/afm-tips-guide" TargetMode="External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7565" y="491887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黑体" pitchFamily="49" charset="-122"/>
                <a:ea typeface="黑体" pitchFamily="49" charset="-122"/>
              </a:rPr>
              <a:t>原子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力显微镜探针列表</a:t>
            </a:r>
            <a:endParaRPr 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7767" y="982068"/>
            <a:ext cx="590648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600" dirty="0" smtClean="0"/>
              <a:t>接触模式探针</a:t>
            </a:r>
            <a:r>
              <a:rPr lang="en-US" altLang="zh-CN" sz="1600" dirty="0"/>
              <a:t> </a:t>
            </a:r>
            <a:r>
              <a:rPr lang="zh-CN" altLang="en-US" sz="1600" dirty="0" smtClean="0"/>
              <a:t>（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Contact Mode AFM Probes </a:t>
            </a:r>
            <a:r>
              <a:rPr lang="zh-CN" altLang="en-US" sz="1600" dirty="0" smtClean="0"/>
              <a:t>）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400" dirty="0" smtClean="0"/>
              <a:t>非接触模式</a:t>
            </a:r>
            <a:r>
              <a:rPr lang="en-US" altLang="zh-CN" sz="1400" dirty="0" smtClean="0"/>
              <a:t>/</a:t>
            </a:r>
            <a:r>
              <a:rPr lang="zh-CN" altLang="en-US" sz="1400" dirty="0" smtClean="0"/>
              <a:t>轻敲模式探针（</a:t>
            </a:r>
            <a:r>
              <a:rPr lang="en-US" altLang="zh-CN" sz="1400" dirty="0" smtClean="0"/>
              <a:t> Non-Contact/Tapping Mode Probes 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400" b="1" dirty="0" smtClean="0"/>
              <a:t>胶体探针（</a:t>
            </a:r>
            <a:r>
              <a:rPr lang="en-US" altLang="zh-CN" sz="1400" b="1" dirty="0" smtClean="0"/>
              <a:t> Colloidal AFM Probes </a:t>
            </a:r>
            <a:r>
              <a:rPr lang="zh-CN" altLang="en-US" sz="1400" b="1" dirty="0" smtClean="0"/>
              <a:t>）</a:t>
            </a:r>
            <a:endParaRPr lang="en-US" altLang="zh-CN" sz="1400" b="1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600" dirty="0" smtClean="0"/>
              <a:t>力调制模式探针（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orce Modulation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AFM Probes </a:t>
            </a:r>
            <a:r>
              <a:rPr lang="zh-CN" altLang="en-US" sz="1600" dirty="0" smtClean="0"/>
              <a:t>）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1400" dirty="0" smtClean="0">
                <a:latin typeface="Times New Roman" pitchFamily="18" charset="0"/>
                <a:cs typeface="Times New Roman" pitchFamily="18" charset="0"/>
              </a:rPr>
              <a:t>导电探针（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Conductive AFM Probes</a:t>
            </a:r>
            <a:r>
              <a:rPr lang="zh-CN" altLang="en-US" sz="14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400" dirty="0" smtClean="0"/>
              <a:t>磁力探针（</a:t>
            </a:r>
            <a:r>
              <a:rPr lang="en-US" altLang="zh-CN" sz="1400" dirty="0" smtClean="0"/>
              <a:t>Magnetic AFM Probes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400" dirty="0" smtClean="0"/>
              <a:t>超高频率探针（</a:t>
            </a:r>
            <a:r>
              <a:rPr lang="en-US" altLang="zh-CN" sz="1400" dirty="0" smtClean="0"/>
              <a:t>Ultra High Frequency AFM Probes 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400" dirty="0" smtClean="0"/>
              <a:t>超尖探针（</a:t>
            </a:r>
            <a:r>
              <a:rPr lang="en-US" altLang="zh-CN" sz="1400" dirty="0" err="1" smtClean="0"/>
              <a:t>Supersharp</a:t>
            </a:r>
            <a:r>
              <a:rPr lang="en-US" altLang="zh-CN" sz="1400" dirty="0" smtClean="0"/>
              <a:t> AFM Probes 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400" dirty="0" smtClean="0">
                <a:latin typeface="Times New Roman" pitchFamily="18" charset="0"/>
                <a:cs typeface="Times New Roman" pitchFamily="18" charset="0"/>
              </a:rPr>
              <a:t>高纵横比探针（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High Aspect Ratio </a:t>
            </a:r>
            <a:r>
              <a:rPr lang="en-US" altLang="zh-CN" sz="1400" dirty="0" smtClean="0"/>
              <a:t>AFM Probes </a:t>
            </a:r>
            <a:r>
              <a:rPr lang="zh-CN" altLang="en-US" sz="14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400" dirty="0" smtClean="0">
                <a:latin typeface="Times New Roman" pitchFamily="18" charset="0"/>
                <a:cs typeface="Times New Roman" pitchFamily="18" charset="0"/>
              </a:rPr>
              <a:t>无针尖探针（</a:t>
            </a:r>
            <a:r>
              <a:rPr lang="en-US" altLang="zh-CN" sz="1400" dirty="0" err="1" smtClean="0">
                <a:latin typeface="Times New Roman" pitchFamily="18" charset="0"/>
                <a:cs typeface="Times New Roman" pitchFamily="18" charset="0"/>
              </a:rPr>
              <a:t>Tipless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AFM Cantilevers</a:t>
            </a:r>
            <a:r>
              <a:rPr lang="zh-CN" altLang="en-US" sz="14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摩擦力</a:t>
            </a:r>
            <a:r>
              <a:rPr lang="zh-CN" altLang="en-US" sz="1400" dirty="0" smtClean="0">
                <a:latin typeface="Times New Roman" pitchFamily="18" charset="0"/>
                <a:cs typeface="Times New Roman" pitchFamily="18" charset="0"/>
              </a:rPr>
              <a:t>探针（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Lateral Force Microscopy </a:t>
            </a:r>
            <a:r>
              <a:rPr lang="en-US" altLang="zh-CN" sz="1400" dirty="0" smtClean="0"/>
              <a:t>AFM Probes </a:t>
            </a:r>
            <a:r>
              <a:rPr lang="zh-CN" altLang="en-US" sz="14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400" dirty="0" smtClean="0">
                <a:latin typeface="Times New Roman" pitchFamily="18" charset="0"/>
                <a:cs typeface="Times New Roman" pitchFamily="18" charset="0"/>
              </a:rPr>
              <a:t>金刚石探针（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Diamond </a:t>
            </a:r>
            <a:r>
              <a:rPr lang="en-US" altLang="zh-CN" sz="1400" dirty="0" smtClean="0"/>
              <a:t>AFM Probes </a:t>
            </a:r>
            <a:r>
              <a:rPr lang="zh-CN" altLang="en-US" sz="14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13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81112"/>
            <a:ext cx="6896100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681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6838950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1940445" cy="3349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75856" y="101974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产品信息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59832" y="1358377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原子力显微镜耗材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224560" y="1628800"/>
            <a:ext cx="1210588" cy="9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/>
              <a:t>原子</a:t>
            </a:r>
            <a:r>
              <a:rPr lang="zh-CN" altLang="en-US" sz="1000" dirty="0" smtClean="0"/>
              <a:t>力显微镜探针</a:t>
            </a:r>
            <a:endParaRPr lang="en-US" altLang="zh-CN" sz="1000" dirty="0" smtClean="0"/>
          </a:p>
          <a:p>
            <a:pPr algn="ctr">
              <a:lnSpc>
                <a:spcPct val="150000"/>
              </a:lnSpc>
            </a:pPr>
            <a:r>
              <a:rPr lang="zh-CN" altLang="en-US" sz="1000" dirty="0" smtClean="0"/>
              <a:t>胶体探针</a:t>
            </a:r>
            <a:endParaRPr lang="en-US" altLang="zh-CN" sz="1000" dirty="0" smtClean="0"/>
          </a:p>
          <a:p>
            <a:pPr>
              <a:lnSpc>
                <a:spcPct val="150000"/>
              </a:lnSpc>
            </a:pPr>
            <a:r>
              <a:rPr lang="zh-CN" altLang="en-US" sz="1000" dirty="0"/>
              <a:t> </a:t>
            </a:r>
            <a:r>
              <a:rPr lang="zh-CN" altLang="en-US" sz="1000" dirty="0" smtClean="0"/>
              <a:t>        订制探针</a:t>
            </a:r>
            <a:endParaRPr lang="en-US" altLang="zh-CN" sz="1000" dirty="0" smtClean="0"/>
          </a:p>
          <a:p>
            <a:pPr algn="ctr">
              <a:lnSpc>
                <a:spcPct val="150000"/>
              </a:lnSpc>
            </a:pPr>
            <a:r>
              <a:rPr lang="en-US" sz="1000" dirty="0" smtClean="0"/>
              <a:t>AFM</a:t>
            </a:r>
            <a:r>
              <a:rPr lang="zh-CN" altLang="en-US" sz="1000" dirty="0" smtClean="0"/>
              <a:t>其他耗材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156144" y="2648424"/>
            <a:ext cx="1491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SEM</a:t>
            </a:r>
            <a:r>
              <a:rPr lang="zh-CN" altLang="en-US" sz="1400" dirty="0" smtClean="0">
                <a:latin typeface="Arial" pitchFamily="34" charset="0"/>
                <a:cs typeface="Arial" pitchFamily="34" charset="0"/>
              </a:rPr>
              <a:t>及</a:t>
            </a: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TEM</a:t>
            </a:r>
            <a:r>
              <a:rPr lang="zh-CN" altLang="en-US" sz="1400" dirty="0" smtClean="0">
                <a:latin typeface="Arial" pitchFamily="34" charset="0"/>
                <a:cs typeface="Arial" pitchFamily="34" charset="0"/>
              </a:rPr>
              <a:t>耗材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0991" y="2956278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实验室常用耗材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205218" y="3264055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实验室常用设备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241824" y="3571832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实验室常用工具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85932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6383" y="112856"/>
            <a:ext cx="203132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原子力显微镜探针</a:t>
            </a:r>
            <a:endParaRPr lang="en-US" altLang="zh-CN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836712"/>
            <a:ext cx="524880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/>
              <a:t>接触模式探针</a:t>
            </a:r>
            <a:r>
              <a:rPr lang="en-US" altLang="zh-CN" sz="2000" dirty="0"/>
              <a:t> </a:t>
            </a:r>
            <a:r>
              <a:rPr lang="zh-CN" altLang="en-US" sz="2000" dirty="0"/>
              <a:t>（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Contact Mode AFM Probes </a:t>
            </a:r>
            <a:r>
              <a:rPr lang="zh-CN" altLang="en-US" sz="2000" dirty="0"/>
              <a:t>）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/>
              <a:t>接触</a:t>
            </a:r>
            <a:r>
              <a:rPr lang="zh-CN" altLang="en-US" sz="1000" dirty="0" smtClean="0"/>
              <a:t>模式（</a:t>
            </a:r>
            <a:r>
              <a:rPr lang="en-US" altLang="zh-CN" sz="1000" dirty="0" smtClean="0"/>
              <a:t>Contact </a:t>
            </a:r>
            <a:r>
              <a:rPr lang="en-US" altLang="zh-CN" sz="1000" dirty="0"/>
              <a:t>Mode Probes </a:t>
            </a:r>
            <a:r>
              <a:rPr lang="zh-CN" altLang="en-US" sz="1000" dirty="0" smtClean="0"/>
              <a:t>）</a:t>
            </a:r>
            <a:endParaRPr lang="en-US" altLang="zh-CN" sz="1000" dirty="0" smtClean="0"/>
          </a:p>
          <a:p>
            <a:pPr>
              <a:lnSpc>
                <a:spcPct val="150000"/>
              </a:lnSpc>
            </a:pPr>
            <a:r>
              <a:rPr lang="zh-CN" altLang="en-US" sz="1000" dirty="0" smtClean="0"/>
              <a:t>非</a:t>
            </a:r>
            <a:r>
              <a:rPr lang="zh-CN" altLang="en-US" sz="1000" dirty="0"/>
              <a:t>接触模式</a:t>
            </a:r>
            <a:r>
              <a:rPr lang="en-US" altLang="zh-CN" sz="1000" dirty="0"/>
              <a:t>/</a:t>
            </a:r>
            <a:r>
              <a:rPr lang="zh-CN" altLang="en-US" sz="1000" dirty="0"/>
              <a:t>轻敲模式探针（</a:t>
            </a:r>
            <a:r>
              <a:rPr lang="en-US" altLang="zh-CN" sz="1000" dirty="0"/>
              <a:t> Non-Contact/Tapping Mode Probes </a:t>
            </a:r>
            <a:r>
              <a:rPr lang="zh-CN" altLang="en-US" sz="1000" dirty="0"/>
              <a:t>）</a:t>
            </a:r>
            <a:endParaRPr lang="en-US" altLang="zh-CN" sz="1000" dirty="0"/>
          </a:p>
          <a:p>
            <a:pPr>
              <a:lnSpc>
                <a:spcPct val="150000"/>
              </a:lnSpc>
            </a:pPr>
            <a:r>
              <a:rPr lang="zh-CN" altLang="en-US" sz="1000" b="1" dirty="0"/>
              <a:t>胶体探针（</a:t>
            </a:r>
            <a:r>
              <a:rPr lang="en-US" altLang="zh-CN" sz="1000" b="1" dirty="0"/>
              <a:t> Colloidal AFM Probes </a:t>
            </a:r>
            <a:r>
              <a:rPr lang="zh-CN" altLang="en-US" sz="1000" b="1" dirty="0" smtClean="0"/>
              <a:t>）</a:t>
            </a:r>
            <a:endParaRPr lang="en-US" altLang="zh-CN" sz="1000" b="1" dirty="0" smtClean="0"/>
          </a:p>
          <a:p>
            <a:pPr>
              <a:lnSpc>
                <a:spcPct val="150000"/>
              </a:lnSpc>
            </a:pPr>
            <a:r>
              <a:rPr lang="zh-CN" altLang="en-US" sz="1000" b="1" dirty="0" smtClean="0"/>
              <a:t>功能化探针（</a:t>
            </a:r>
            <a:r>
              <a:rPr lang="en-US" altLang="zh-CN" sz="1000" b="1" dirty="0" smtClean="0"/>
              <a:t>Functionalized/Modified AFM probes</a:t>
            </a:r>
            <a:r>
              <a:rPr lang="zh-CN" altLang="en-US" sz="1000" b="1" dirty="0" smtClean="0"/>
              <a:t>）</a:t>
            </a:r>
            <a:endParaRPr lang="en-US" altLang="zh-CN" sz="1000" b="1" dirty="0" smtClean="0"/>
          </a:p>
          <a:p>
            <a:pPr>
              <a:lnSpc>
                <a:spcPct val="150000"/>
              </a:lnSpc>
            </a:pPr>
            <a:r>
              <a:rPr lang="zh-CN" altLang="en-US" sz="1000" dirty="0">
                <a:latin typeface="Times New Roman" pitchFamily="18" charset="0"/>
                <a:cs typeface="Times New Roman" pitchFamily="18" charset="0"/>
              </a:rPr>
              <a:t>无针尖探针（</a:t>
            </a:r>
            <a:r>
              <a:rPr lang="en-US" altLang="zh-CN" sz="1000" dirty="0" err="1">
                <a:latin typeface="Times New Roman" pitchFamily="18" charset="0"/>
                <a:cs typeface="Times New Roman" pitchFamily="18" charset="0"/>
              </a:rPr>
              <a:t>Tipless</a:t>
            </a:r>
            <a:r>
              <a:rPr lang="en-US" altLang="zh-CN" sz="1000" dirty="0">
                <a:latin typeface="Times New Roman" pitchFamily="18" charset="0"/>
                <a:cs typeface="Times New Roman" pitchFamily="18" charset="0"/>
              </a:rPr>
              <a:t> AFM Cantilevers</a:t>
            </a: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生物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生命科学应用探针（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Bio/Life-Science Applications</a:t>
            </a: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/>
              <a:t>超高频率探针（</a:t>
            </a:r>
            <a:r>
              <a:rPr lang="en-US" altLang="zh-CN" sz="1000" dirty="0"/>
              <a:t>Ultra High Frequency AFM Probes </a:t>
            </a:r>
            <a:r>
              <a:rPr lang="zh-CN" altLang="en-US" sz="1000" dirty="0" smtClean="0"/>
              <a:t>）</a:t>
            </a:r>
            <a:endParaRPr lang="en-US" altLang="zh-CN" sz="1000" dirty="0"/>
          </a:p>
          <a:p>
            <a:pPr>
              <a:lnSpc>
                <a:spcPct val="150000"/>
              </a:lnSpc>
            </a:pPr>
            <a:r>
              <a:rPr lang="zh-CN" altLang="en-US" sz="1000" dirty="0"/>
              <a:t>超尖探针（</a:t>
            </a:r>
            <a:r>
              <a:rPr lang="en-US" altLang="zh-CN" sz="1000" dirty="0" err="1"/>
              <a:t>Supersharp</a:t>
            </a:r>
            <a:r>
              <a:rPr lang="en-US" altLang="zh-CN" sz="1000" dirty="0"/>
              <a:t> AFM Probes </a:t>
            </a:r>
            <a:r>
              <a:rPr lang="zh-CN" altLang="en-US" sz="1000" dirty="0"/>
              <a:t>）</a:t>
            </a:r>
            <a:endParaRPr lang="en-US" altLang="zh-CN" sz="1000" dirty="0"/>
          </a:p>
          <a:p>
            <a:pPr>
              <a:lnSpc>
                <a:spcPct val="150000"/>
              </a:lnSpc>
            </a:pPr>
            <a:r>
              <a:rPr lang="zh-CN" altLang="en-US" sz="1000" dirty="0">
                <a:latin typeface="Times New Roman" pitchFamily="18" charset="0"/>
                <a:cs typeface="Times New Roman" pitchFamily="18" charset="0"/>
              </a:rPr>
              <a:t>高纵横比探针（</a:t>
            </a:r>
            <a:r>
              <a:rPr lang="en-US" altLang="zh-CN" sz="1000" dirty="0">
                <a:latin typeface="Times New Roman" pitchFamily="18" charset="0"/>
                <a:cs typeface="Times New Roman" pitchFamily="18" charset="0"/>
              </a:rPr>
              <a:t>High Aspect Ratio </a:t>
            </a:r>
            <a:r>
              <a:rPr lang="en-US" altLang="zh-CN" sz="1000" dirty="0"/>
              <a:t>AFM Probes </a:t>
            </a: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快速扫描探针（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Fast Scanning Probes</a:t>
            </a: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 smtClean="0"/>
              <a:t>氮化硅探针（</a:t>
            </a:r>
            <a:r>
              <a:rPr lang="en-US" altLang="zh-CN" sz="1000" dirty="0" smtClean="0"/>
              <a:t>Silicon Nitride AFM Probes</a:t>
            </a:r>
            <a:r>
              <a:rPr lang="zh-CN" altLang="en-US" sz="1000" dirty="0" smtClean="0"/>
              <a:t>）</a:t>
            </a:r>
            <a:endParaRPr lang="en-US" altLang="zh-CN" sz="1000" dirty="0" smtClean="0"/>
          </a:p>
          <a:p>
            <a:pPr>
              <a:lnSpc>
                <a:spcPct val="150000"/>
              </a:lnSpc>
            </a:pPr>
            <a:r>
              <a:rPr lang="zh-CN" altLang="en-US" sz="1000" dirty="0">
                <a:latin typeface="Times New Roman" pitchFamily="18" charset="0"/>
                <a:cs typeface="Times New Roman" pitchFamily="18" charset="0"/>
              </a:rPr>
              <a:t>金刚石探针（</a:t>
            </a:r>
            <a:r>
              <a:rPr lang="en-US" altLang="zh-CN" sz="1000" dirty="0">
                <a:latin typeface="Times New Roman" pitchFamily="18" charset="0"/>
                <a:cs typeface="Times New Roman" pitchFamily="18" charset="0"/>
              </a:rPr>
              <a:t>Diamond </a:t>
            </a:r>
            <a:r>
              <a:rPr lang="en-US" altLang="zh-CN" sz="1000" dirty="0"/>
              <a:t>AFM Probes </a:t>
            </a:r>
            <a:r>
              <a:rPr lang="zh-CN" altLang="en-US" sz="1000" dirty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导电</a:t>
            </a:r>
            <a:r>
              <a:rPr lang="zh-CN" altLang="en-US" sz="1000" dirty="0">
                <a:latin typeface="Times New Roman" pitchFamily="18" charset="0"/>
                <a:cs typeface="Times New Roman" pitchFamily="18" charset="0"/>
              </a:rPr>
              <a:t>探针（</a:t>
            </a:r>
            <a:r>
              <a:rPr lang="en-US" altLang="zh-CN" sz="1000" dirty="0">
                <a:latin typeface="Times New Roman" pitchFamily="18" charset="0"/>
                <a:cs typeface="Times New Roman" pitchFamily="18" charset="0"/>
              </a:rPr>
              <a:t>Conductive AFM Probes</a:t>
            </a:r>
            <a:r>
              <a:rPr lang="zh-CN" altLang="en-US" sz="1000" dirty="0">
                <a:latin typeface="Times New Roman" pitchFamily="18" charset="0"/>
                <a:cs typeface="Times New Roman" pitchFamily="18" charset="0"/>
              </a:rPr>
              <a:t>）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/>
              <a:t>磁力探针（</a:t>
            </a:r>
            <a:r>
              <a:rPr lang="en-US" altLang="zh-CN" sz="1000" dirty="0"/>
              <a:t>Magnetic AFM Probes</a:t>
            </a:r>
            <a:r>
              <a:rPr lang="zh-CN" altLang="en-US" sz="1000" dirty="0" smtClean="0"/>
              <a:t>）</a:t>
            </a:r>
            <a:endParaRPr lang="en-US" altLang="zh-CN" sz="1000" dirty="0" smtClean="0"/>
          </a:p>
          <a:p>
            <a:pPr>
              <a:lnSpc>
                <a:spcPct val="150000"/>
              </a:lnSpc>
            </a:pPr>
            <a:r>
              <a:rPr lang="zh-CN" altLang="en-US" sz="1000" dirty="0">
                <a:latin typeface="Times New Roman" pitchFamily="18" charset="0"/>
                <a:cs typeface="Times New Roman" pitchFamily="18" charset="0"/>
              </a:rPr>
              <a:t>摩擦力探针（</a:t>
            </a:r>
            <a:r>
              <a:rPr lang="en-US" altLang="zh-CN" sz="1000" dirty="0">
                <a:latin typeface="Times New Roman" pitchFamily="18" charset="0"/>
                <a:cs typeface="Times New Roman" pitchFamily="18" charset="0"/>
              </a:rPr>
              <a:t>Lateral Force Microscopy </a:t>
            </a:r>
            <a:r>
              <a:rPr lang="en-US" altLang="zh-CN" sz="1000" dirty="0"/>
              <a:t>AFM Probes </a:t>
            </a: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/>
              <a:t>力调制模式探针（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sz="1000" dirty="0">
                <a:latin typeface="Times New Roman" pitchFamily="18" charset="0"/>
                <a:cs typeface="Times New Roman" pitchFamily="18" charset="0"/>
              </a:rPr>
              <a:t>orce Modulation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AFM Probes </a:t>
            </a:r>
            <a:r>
              <a:rPr lang="zh-CN" altLang="en-US" sz="1000" dirty="0" smtClean="0"/>
              <a:t>）</a:t>
            </a:r>
            <a:endParaRPr lang="en-US" altLang="zh-CN" sz="1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96992" y="6206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微球</a:t>
            </a:r>
            <a:r>
              <a:rPr lang="zh-CN" altLang="en-US" dirty="0" smtClean="0"/>
              <a:t>探针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23728" y="99002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为您提供高品质的微球探针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2152" y="2780928"/>
            <a:ext cx="22365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 smtClean="0"/>
              <a:t>探针材料：氮化硅；</a:t>
            </a:r>
            <a:endParaRPr lang="en-US" altLang="zh-CN" sz="1000" dirty="0" smtClean="0"/>
          </a:p>
          <a:p>
            <a:r>
              <a:rPr lang="zh-CN" altLang="en-US" sz="1000" dirty="0" smtClean="0"/>
              <a:t>针尖形状：球形；</a:t>
            </a:r>
            <a:endParaRPr lang="en-US" altLang="zh-CN" sz="1000" dirty="0" smtClean="0"/>
          </a:p>
          <a:p>
            <a:r>
              <a:rPr lang="zh-CN" altLang="en-US" sz="1000" dirty="0" smtClean="0"/>
              <a:t>微球材料：二氧化硅或者聚苯乙烯；</a:t>
            </a:r>
            <a:endParaRPr lang="en-US" altLang="zh-CN" sz="1000" dirty="0" smtClean="0"/>
          </a:p>
          <a:p>
            <a:r>
              <a:rPr lang="zh-CN" altLang="en-US" sz="1000" dirty="0" smtClean="0"/>
              <a:t>微球直径：</a:t>
            </a:r>
            <a:endParaRPr lang="en-US" altLang="zh-CN" sz="1000" dirty="0" smtClean="0"/>
          </a:p>
          <a:p>
            <a:r>
              <a:rPr lang="zh-CN" altLang="en-US" sz="1000" dirty="0" smtClean="0"/>
              <a:t>背面涂层：有；</a:t>
            </a:r>
            <a:endParaRPr lang="en-US" altLang="zh-CN" sz="1000" dirty="0" smtClean="0"/>
          </a:p>
          <a:p>
            <a:r>
              <a:rPr lang="zh-CN" altLang="en-US" sz="1000" dirty="0" smtClean="0"/>
              <a:t>悬臂</a:t>
            </a:r>
            <a:r>
              <a:rPr lang="zh-CN" altLang="en-US" sz="1000" dirty="0"/>
              <a:t>参数</a:t>
            </a:r>
            <a:r>
              <a:rPr lang="zh-CN" altLang="en-US" sz="1000" dirty="0" smtClean="0"/>
              <a:t>：</a:t>
            </a:r>
            <a:endParaRPr lang="en-US" altLang="zh-CN" sz="1000" dirty="0" smtClean="0"/>
          </a:p>
          <a:p>
            <a:r>
              <a:rPr lang="en-US" altLang="zh-CN" sz="800" dirty="0" smtClean="0"/>
              <a:t>1 </a:t>
            </a:r>
            <a:r>
              <a:rPr lang="zh-CN" altLang="en-US" sz="800" dirty="0" smtClean="0"/>
              <a:t>频率：力常数：长度：形状：</a:t>
            </a:r>
            <a:endParaRPr lang="en-US" altLang="zh-CN" sz="800" dirty="0" smtClean="0"/>
          </a:p>
          <a:p>
            <a:r>
              <a:rPr lang="en-US" sz="800" dirty="0" smtClean="0"/>
              <a:t>2 </a:t>
            </a:r>
            <a:r>
              <a:rPr lang="zh-CN" altLang="en-US" sz="800" dirty="0" smtClean="0"/>
              <a:t>频率</a:t>
            </a:r>
            <a:r>
              <a:rPr lang="zh-CN" altLang="en-US" sz="800" dirty="0"/>
              <a:t>：力常数：长度：形状</a:t>
            </a:r>
            <a:r>
              <a:rPr lang="zh-CN" altLang="en-US" sz="800" dirty="0" smtClean="0"/>
              <a:t>：</a:t>
            </a:r>
            <a:endParaRPr lang="en-US" altLang="zh-CN" sz="800" dirty="0" smtClean="0"/>
          </a:p>
          <a:p>
            <a:r>
              <a:rPr lang="en-US" altLang="zh-CN" sz="800" dirty="0" smtClean="0"/>
              <a:t>3 </a:t>
            </a:r>
            <a:r>
              <a:rPr lang="zh-CN" altLang="en-US" sz="800" dirty="0" smtClean="0"/>
              <a:t>频率</a:t>
            </a:r>
            <a:r>
              <a:rPr lang="zh-CN" altLang="en-US" sz="800" dirty="0"/>
              <a:t>：力常数：长度：形状：</a:t>
            </a:r>
            <a:endParaRPr lang="en-US" sz="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261" y="1378701"/>
            <a:ext cx="1589731" cy="13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72000" y="2204864"/>
            <a:ext cx="31662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" dirty="0" smtClean="0"/>
              <a:t>图片来自桌面文件夹微球探针</a:t>
            </a:r>
            <a:r>
              <a:rPr lang="en-US" altLang="zh-CN" sz="800" dirty="0" smtClean="0"/>
              <a:t>-</a:t>
            </a:r>
            <a:r>
              <a:rPr lang="zh-CN" altLang="en-US" sz="800" dirty="0" smtClean="0"/>
              <a:t>扫描电镜选图</a:t>
            </a:r>
            <a:r>
              <a:rPr lang="en-US" altLang="zh-CN" sz="800" dirty="0" smtClean="0"/>
              <a:t>-</a:t>
            </a:r>
            <a:r>
              <a:rPr lang="zh-CN" altLang="en-US" sz="800" dirty="0" smtClean="0"/>
              <a:t>新建文件夹</a:t>
            </a:r>
            <a:r>
              <a:rPr lang="en-US" altLang="zh-CN" sz="800" dirty="0" smtClean="0"/>
              <a:t>2-6_001.tif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822152" y="4171165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 smtClean="0"/>
              <a:t>微球探针应用优势</a:t>
            </a:r>
            <a:endParaRPr lang="en-US" sz="10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397418"/>
            <a:ext cx="1512168" cy="2027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矩形 13"/>
          <p:cNvSpPr/>
          <p:nvPr/>
        </p:nvSpPr>
        <p:spPr>
          <a:xfrm>
            <a:off x="744798" y="4424416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/>
              <a:t>1 </a:t>
            </a:r>
            <a:r>
              <a:rPr lang="zh-CN" altLang="en-US" sz="1000" dirty="0"/>
              <a:t>普通的尖锥形探针获得的细胞弹性模量</a:t>
            </a:r>
            <a:endParaRPr lang="en-US" altLang="zh-CN" sz="1000" dirty="0"/>
          </a:p>
          <a:p>
            <a:r>
              <a:rPr lang="zh-CN" altLang="en-US" sz="1000" dirty="0"/>
              <a:t>远远大于其它两种探针。</a:t>
            </a:r>
            <a:endParaRPr lang="en-US" altLang="zh-CN" sz="1000" dirty="0"/>
          </a:p>
        </p:txBody>
      </p:sp>
      <p:sp>
        <p:nvSpPr>
          <p:cNvPr id="16" name="矩形 15"/>
          <p:cNvSpPr/>
          <p:nvPr/>
        </p:nvSpPr>
        <p:spPr>
          <a:xfrm>
            <a:off x="696992" y="482452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000" dirty="0"/>
              <a:t>3 </a:t>
            </a:r>
            <a:r>
              <a:rPr lang="zh-CN" altLang="en-US" sz="1000" dirty="0"/>
              <a:t>当利用其它两种探针（圆锥形半径</a:t>
            </a:r>
            <a:endParaRPr lang="en-US" altLang="zh-CN" sz="1000" dirty="0"/>
          </a:p>
          <a:p>
            <a:r>
              <a:rPr lang="en-US" altLang="zh-CN" sz="1000" dirty="0"/>
              <a:t>750nm</a:t>
            </a:r>
            <a:r>
              <a:rPr lang="zh-CN" altLang="en-US" sz="1000" dirty="0"/>
              <a:t>，球形半径</a:t>
            </a:r>
            <a:r>
              <a:rPr lang="en-US" altLang="zh-CN" sz="1000" dirty="0"/>
              <a:t>2500nm</a:t>
            </a:r>
            <a:r>
              <a:rPr lang="zh-CN" altLang="en-US" sz="1000" dirty="0"/>
              <a:t>）进行力学性质</a:t>
            </a:r>
            <a:endParaRPr lang="en-US" altLang="zh-CN" sz="1000" dirty="0"/>
          </a:p>
          <a:p>
            <a:r>
              <a:rPr lang="zh-CN" altLang="en-US" sz="1000" dirty="0"/>
              <a:t>检测时，细胞异质性影响降低，获得的细</a:t>
            </a:r>
            <a:endParaRPr lang="en-US" altLang="zh-CN" sz="1000" dirty="0"/>
          </a:p>
          <a:p>
            <a:r>
              <a:rPr lang="zh-CN" altLang="en-US" sz="1000" dirty="0"/>
              <a:t>胞弹性模量大大变小</a:t>
            </a:r>
            <a:r>
              <a:rPr lang="zh-CN" altLang="en-US" sz="1000" dirty="0" smtClean="0"/>
              <a:t>。</a:t>
            </a:r>
            <a:endParaRPr lang="en-US" altLang="zh-CN" sz="1000" dirty="0" smtClean="0"/>
          </a:p>
          <a:p>
            <a:r>
              <a:rPr lang="en-US" altLang="zh-CN" sz="1000" dirty="0" smtClean="0"/>
              <a:t>3 </a:t>
            </a:r>
            <a:r>
              <a:rPr lang="zh-CN" altLang="en-US" sz="1000" dirty="0"/>
              <a:t>每种探针采用的相应的模型：</a:t>
            </a:r>
            <a:endParaRPr lang="en-US" altLang="zh-CN" sz="1000" dirty="0"/>
          </a:p>
          <a:p>
            <a:r>
              <a:rPr lang="zh-CN" altLang="en-US" sz="1000" dirty="0"/>
              <a:t>锥形探针采用</a:t>
            </a:r>
            <a:r>
              <a:rPr lang="en-US" altLang="zh-CN" sz="1000" dirty="0" err="1"/>
              <a:t>Sneddon</a:t>
            </a:r>
            <a:r>
              <a:rPr lang="zh-CN" altLang="en-US" sz="1000" dirty="0"/>
              <a:t>模型，其它两种</a:t>
            </a:r>
            <a:endParaRPr lang="en-US" altLang="zh-CN" sz="1000" dirty="0"/>
          </a:p>
          <a:p>
            <a:r>
              <a:rPr lang="zh-CN" altLang="en-US" sz="1000" dirty="0"/>
              <a:t>探针采用</a:t>
            </a:r>
            <a:r>
              <a:rPr lang="en-US" altLang="zh-CN" sz="1000" dirty="0"/>
              <a:t>Hertz</a:t>
            </a:r>
            <a:r>
              <a:rPr lang="zh-CN" altLang="en-US" sz="1000" dirty="0"/>
              <a:t>模型。</a:t>
            </a:r>
            <a:endParaRPr lang="en-US" altLang="zh-CN" sz="1000" dirty="0"/>
          </a:p>
          <a:p>
            <a:endParaRPr lang="en-US" altLang="zh-CN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776846" y="6329251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" dirty="0" smtClean="0"/>
              <a:t>参考文献：</a:t>
            </a:r>
            <a:endParaRPr lang="en-US" altLang="zh-CN" sz="800" dirty="0" smtClean="0"/>
          </a:p>
          <a:p>
            <a:r>
              <a:rPr lang="en-US" sz="800" dirty="0" smtClean="0"/>
              <a:t>1</a:t>
            </a:r>
          </a:p>
          <a:p>
            <a:r>
              <a:rPr lang="en-US" sz="800" dirty="0"/>
              <a:t>2</a:t>
            </a:r>
          </a:p>
        </p:txBody>
      </p:sp>
      <p:sp>
        <p:nvSpPr>
          <p:cNvPr id="18" name="矩形 17"/>
          <p:cNvSpPr/>
          <p:nvPr/>
        </p:nvSpPr>
        <p:spPr>
          <a:xfrm>
            <a:off x="5004048" y="5742610"/>
            <a:ext cx="349398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/>
              <a:t>图片</a:t>
            </a:r>
            <a:r>
              <a:rPr lang="zh-CN" altLang="en-US" sz="1000" dirty="0" smtClean="0"/>
              <a:t>来自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82930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260985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52416" y="980728"/>
            <a:ext cx="1980029" cy="2733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 smtClean="0"/>
              <a:t>资料下载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sz="1400" dirty="0"/>
              <a:t>原子</a:t>
            </a:r>
            <a:r>
              <a:rPr lang="zh-CN" altLang="en-US" sz="1400" dirty="0" smtClean="0"/>
              <a:t>力显微镜电子书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/>
              <a:t>原子</a:t>
            </a:r>
            <a:r>
              <a:rPr lang="zh-CN" altLang="en-US" sz="1400" dirty="0" smtClean="0"/>
              <a:t>力显微镜操作说明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/>
              <a:t>原子</a:t>
            </a:r>
            <a:r>
              <a:rPr lang="zh-CN" altLang="en-US" sz="1400" dirty="0" smtClean="0"/>
              <a:t>力显微镜力学检测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/>
              <a:t>原子</a:t>
            </a:r>
            <a:r>
              <a:rPr lang="zh-CN" altLang="en-US" sz="1400" dirty="0" smtClean="0"/>
              <a:t>力显微镜探针选择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/>
              <a:t>原子</a:t>
            </a:r>
            <a:r>
              <a:rPr lang="zh-CN" altLang="en-US" sz="1400" dirty="0" smtClean="0"/>
              <a:t>力显微镜探针清洗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/>
              <a:t>原子</a:t>
            </a:r>
            <a:r>
              <a:rPr lang="zh-CN" altLang="en-US" sz="1400" dirty="0" smtClean="0"/>
              <a:t>力显微镜探针修饰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细胞如何培养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8511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AFM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探针资料</a:t>
            </a:r>
            <a:endParaRPr lang="en-US" sz="2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5" y="908721"/>
            <a:ext cx="4104455" cy="3312367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AFM</a:t>
            </a:r>
            <a:r>
              <a:rPr lang="zh-CN" altLang="en-US" dirty="0" smtClean="0"/>
              <a:t>探针悬臂</a:t>
            </a:r>
            <a:endParaRPr lang="en-US" altLang="zh-CN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altLang="zh-CN" dirty="0" smtClean="0"/>
              <a:t>AFM</a:t>
            </a:r>
            <a:r>
              <a:rPr lang="zh-CN" altLang="en-US" dirty="0" smtClean="0"/>
              <a:t>探针针尖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              </a:t>
            </a:r>
          </a:p>
          <a:p>
            <a:endParaRPr lang="en-US" dirty="0" smtClean="0"/>
          </a:p>
        </p:txBody>
      </p:sp>
      <p:grpSp>
        <p:nvGrpSpPr>
          <p:cNvPr id="4" name="组合 3"/>
          <p:cNvGrpSpPr/>
          <p:nvPr/>
        </p:nvGrpSpPr>
        <p:grpSpPr>
          <a:xfrm>
            <a:off x="467545" y="1628800"/>
            <a:ext cx="3555637" cy="2454191"/>
            <a:chOff x="467545" y="1628800"/>
            <a:chExt cx="3555637" cy="2454191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5" y="1628800"/>
              <a:ext cx="1008111" cy="87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1648978"/>
              <a:ext cx="1121007" cy="8376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1628800"/>
              <a:ext cx="1035358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280" y="3356992"/>
              <a:ext cx="706639" cy="725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4792" y="3356046"/>
              <a:ext cx="650896" cy="725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7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784" y="3356046"/>
              <a:ext cx="633983" cy="725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" name="组合 5"/>
          <p:cNvGrpSpPr/>
          <p:nvPr/>
        </p:nvGrpSpPr>
        <p:grpSpPr>
          <a:xfrm>
            <a:off x="4893507" y="1661229"/>
            <a:ext cx="2079502" cy="1381125"/>
            <a:chOff x="5404469" y="1556792"/>
            <a:chExt cx="2079502" cy="1381125"/>
          </a:xfrm>
        </p:grpSpPr>
        <p:pic>
          <p:nvPicPr>
            <p:cNvPr id="5128" name="Picture 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1556792"/>
              <a:ext cx="2047875" cy="1381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5738333" y="1573394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800" dirty="0" smtClean="0"/>
                <a:t>针尖</a:t>
              </a:r>
              <a:endParaRPr lang="en-US" sz="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04469" y="179864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800" dirty="0" smtClean="0"/>
                <a:t>悬臂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700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8403" y="99337"/>
            <a:ext cx="8229600" cy="850106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AFM</a:t>
            </a:r>
            <a:r>
              <a:rPr lang="zh-CN" altLang="en-US" sz="3200" dirty="0" smtClean="0"/>
              <a:t>针尖类型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endParaRPr lang="en-US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11" y="1466379"/>
            <a:ext cx="1733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619" y="1466379"/>
            <a:ext cx="1800200" cy="120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8403" y="912830"/>
            <a:ext cx="255711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zh-CN" altLang="en-US" sz="2000" dirty="0" smtClean="0"/>
              <a:t>四面椎体</a:t>
            </a:r>
            <a:r>
              <a:rPr lang="en-US" altLang="zh-CN" sz="2000" dirty="0" smtClean="0"/>
              <a:t>AFM</a:t>
            </a:r>
            <a:r>
              <a:rPr lang="zh-CN" altLang="en-US" sz="2000" dirty="0" smtClean="0"/>
              <a:t>针尖</a:t>
            </a:r>
            <a:endParaRPr lang="en-US" altLang="zh-CN" sz="2000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0411" y="404664"/>
            <a:ext cx="2659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根据针尖形状分类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8403" y="2762523"/>
            <a:ext cx="255711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zh-CN" altLang="en-US" sz="2000" dirty="0"/>
              <a:t>三</a:t>
            </a:r>
            <a:r>
              <a:rPr lang="zh-CN" altLang="en-US" sz="2000" dirty="0" smtClean="0"/>
              <a:t>面椎体</a:t>
            </a:r>
            <a:r>
              <a:rPr lang="en-US" altLang="zh-CN" sz="2000" dirty="0" smtClean="0"/>
              <a:t>AFM</a:t>
            </a:r>
            <a:r>
              <a:rPr lang="zh-CN" altLang="en-US" sz="2000" dirty="0" smtClean="0"/>
              <a:t>针尖</a:t>
            </a:r>
            <a:endParaRPr lang="en-US" altLang="zh-CN" sz="2000" dirty="0" smtClean="0"/>
          </a:p>
          <a:p>
            <a:endParaRPr lang="en-US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45" y="3194571"/>
            <a:ext cx="17430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635" y="3244485"/>
            <a:ext cx="17240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8403" y="4435110"/>
            <a:ext cx="255711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zh-CN" altLang="en-US" sz="2000" dirty="0"/>
              <a:t>金字</a:t>
            </a:r>
            <a:r>
              <a:rPr lang="zh-CN" altLang="en-US" sz="2000" dirty="0" smtClean="0"/>
              <a:t>塔形</a:t>
            </a:r>
            <a:r>
              <a:rPr lang="en-US" altLang="zh-CN" sz="2000" dirty="0" smtClean="0"/>
              <a:t>AFM</a:t>
            </a:r>
            <a:r>
              <a:rPr lang="zh-CN" altLang="en-US" sz="2000" dirty="0" smtClean="0"/>
              <a:t>针尖</a:t>
            </a:r>
            <a:endParaRPr lang="en-US" altLang="zh-CN" sz="2000" dirty="0" smtClean="0"/>
          </a:p>
          <a:p>
            <a:endParaRPr lang="en-US" dirty="0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95" y="4976629"/>
            <a:ext cx="172402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364087" y="1073938"/>
            <a:ext cx="255711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zh-CN" altLang="en-US" sz="2000" dirty="0" smtClean="0"/>
              <a:t>圆形对称</a:t>
            </a:r>
            <a:r>
              <a:rPr lang="en-US" altLang="zh-CN" sz="2000" dirty="0" smtClean="0"/>
              <a:t>AFM</a:t>
            </a:r>
            <a:r>
              <a:rPr lang="zh-CN" altLang="en-US" sz="2000" dirty="0" smtClean="0"/>
              <a:t>针尖</a:t>
            </a:r>
            <a:endParaRPr lang="en-US" altLang="zh-CN" sz="2000" dirty="0" smtClean="0"/>
          </a:p>
          <a:p>
            <a:endParaRPr lang="en-US" dirty="0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1627487"/>
            <a:ext cx="172402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/>
        </p:nvSpPr>
        <p:spPr>
          <a:xfrm>
            <a:off x="4745356" y="6502912"/>
            <a:ext cx="43986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 smtClean="0">
                <a:hlinkClick r:id="rId8"/>
              </a:rPr>
              <a:t>图片来自</a:t>
            </a:r>
            <a:r>
              <a:rPr lang="en-US" sz="1400" dirty="0" smtClean="0">
                <a:hlinkClick r:id="rId8"/>
              </a:rPr>
              <a:t>https://www.nanoandmore.com/afm-tips-guide</a:t>
            </a:r>
            <a:endParaRPr lang="en-US" sz="1400" dirty="0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194" y="4998437"/>
            <a:ext cx="1919095" cy="128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235576" y="2887018"/>
            <a:ext cx="255711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zh-CN" altLang="en-US" sz="2000" dirty="0" smtClean="0"/>
              <a:t>高纵横比</a:t>
            </a:r>
            <a:r>
              <a:rPr lang="en-US" altLang="zh-CN" sz="2000" dirty="0" smtClean="0"/>
              <a:t>AFM</a:t>
            </a:r>
            <a:r>
              <a:rPr lang="zh-CN" altLang="en-US" sz="2000" dirty="0" smtClean="0"/>
              <a:t>针尖</a:t>
            </a:r>
            <a:endParaRPr lang="en-US" altLang="zh-CN" sz="2000" dirty="0" smtClean="0"/>
          </a:p>
          <a:p>
            <a:endParaRPr lang="en-US" dirty="0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7" y="3368979"/>
            <a:ext cx="17430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68979"/>
            <a:ext cx="1152128" cy="1209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235576" y="4658504"/>
            <a:ext cx="230063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zh-CN" altLang="en-US" sz="2000" dirty="0" smtClean="0"/>
              <a:t>平台形</a:t>
            </a:r>
            <a:r>
              <a:rPr lang="en-US" altLang="zh-CN" sz="2000" dirty="0" smtClean="0"/>
              <a:t>AFM</a:t>
            </a:r>
            <a:r>
              <a:rPr lang="zh-CN" altLang="en-US" sz="2000" dirty="0" smtClean="0"/>
              <a:t>针尖</a:t>
            </a:r>
            <a:endParaRPr lang="en-US" altLang="zh-CN" sz="2000" dirty="0" smtClean="0"/>
          </a:p>
          <a:p>
            <a:endParaRPr lang="en-US" dirty="0"/>
          </a:p>
        </p:txBody>
      </p:sp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7" y="5046687"/>
            <a:ext cx="28098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17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396830"/>
            <a:ext cx="204414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zh-CN" altLang="en-US" sz="2000" dirty="0" smtClean="0"/>
              <a:t>球形</a:t>
            </a:r>
            <a:r>
              <a:rPr lang="en-US" altLang="zh-CN" sz="2000" dirty="0" smtClean="0"/>
              <a:t>AFM</a:t>
            </a:r>
            <a:r>
              <a:rPr lang="zh-CN" altLang="en-US" sz="2000" dirty="0" smtClean="0"/>
              <a:t>针尖</a:t>
            </a:r>
            <a:endParaRPr lang="en-US" altLang="zh-CN" sz="2000" dirty="0" smtClean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21" y="908720"/>
            <a:ext cx="172402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908720"/>
            <a:ext cx="94297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50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5015"/>
            <a:ext cx="6905625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0136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3753</TotalTime>
  <Words>545</Words>
  <Application>Microsoft Office PowerPoint</Application>
  <PresentationFormat>全屏显示(4:3)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AFM探针资料</vt:lpstr>
      <vt:lpstr>AFM针尖类型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HD</dc:creator>
  <cp:lastModifiedBy>HD</cp:lastModifiedBy>
  <cp:revision>38</cp:revision>
  <dcterms:created xsi:type="dcterms:W3CDTF">2019-04-06T22:51:45Z</dcterms:created>
  <dcterms:modified xsi:type="dcterms:W3CDTF">2019-09-20T02:46:15Z</dcterms:modified>
</cp:coreProperties>
</file>